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652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sz="2800" b="1" dirty="0"/>
              <a:t>Как избежать штрафа за работу с персональными данными на сайте учреждения.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Центр юридического сопровождения Фонда развития детских лагерей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389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Позиция суда и </a:t>
            </a:r>
            <a:r>
              <a:rPr lang="ru-RU" dirty="0" err="1" smtClean="0"/>
              <a:t>Роскомнадзора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Трактовка </a:t>
            </a:r>
            <a:r>
              <a:rPr lang="ru-RU" sz="3600" b="1" dirty="0" smtClean="0"/>
              <a:t>расплывчатая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НО!!!</a:t>
            </a:r>
            <a:r>
              <a:rPr lang="ru-RU" dirty="0"/>
              <a:t> </a:t>
            </a:r>
            <a:r>
              <a:rPr lang="ru-RU" sz="3200" dirty="0"/>
              <a:t>исходя из позиции судов и </a:t>
            </a:r>
            <a:r>
              <a:rPr lang="ru-RU" sz="3200" dirty="0" err="1"/>
              <a:t>Роскомнадзора</a:t>
            </a:r>
            <a:r>
              <a:rPr lang="ru-RU" sz="3200" dirty="0"/>
              <a:t> даже </a:t>
            </a:r>
            <a:r>
              <a:rPr lang="ru-RU" sz="3200" dirty="0" err="1"/>
              <a:t>cookie</a:t>
            </a:r>
            <a:r>
              <a:rPr lang="ru-RU" sz="3200" dirty="0"/>
              <a:t>, данные об IP-адресе, местоположении без указания фамилии и имени являются персональными данными.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1643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БУДТЕ ВНИМАТЕЛЬНЫ!!!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u="sng" dirty="0"/>
              <a:t>Если на вашем сайте есть любая форма сбора данных</a:t>
            </a:r>
            <a:r>
              <a:rPr lang="ru-RU" sz="3600" dirty="0"/>
              <a:t> — обратной связи, подписки на рассылку, регистрации или личный кабинет, </a:t>
            </a:r>
            <a:r>
              <a:rPr lang="ru-RU" sz="5400" b="1" u="sng" dirty="0">
                <a:solidFill>
                  <a:srgbClr val="FF0000"/>
                </a:solidFill>
              </a:rPr>
              <a:t>это считается обработкой персональных данных</a:t>
            </a:r>
            <a:r>
              <a:rPr lang="ru-RU" sz="5400" dirty="0">
                <a:solidFill>
                  <a:srgbClr val="FF0000"/>
                </a:solidFill>
              </a:rPr>
              <a:t>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8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ОЩИБОЧНОЕ 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«</a:t>
            </a:r>
            <a:r>
              <a:rPr lang="ru-RU" sz="3200" b="1" dirty="0"/>
              <a:t>Я не обрабатываю персональные данные, а только </a:t>
            </a:r>
            <a:r>
              <a:rPr lang="ru-RU" sz="3200" b="1" dirty="0" smtClean="0"/>
              <a:t>собираю»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ВНИМАНИЕ!!! </a:t>
            </a:r>
            <a:r>
              <a:rPr lang="ru-RU" sz="3200" dirty="0" smtClean="0"/>
              <a:t>Хранение </a:t>
            </a:r>
            <a:r>
              <a:rPr lang="ru-RU" sz="3200" dirty="0"/>
              <a:t>и сбор тоже попадают под определение обработки. Даже если вы собираете данные и через пару минут удаляете, это будет считаться обработкой персональных данных.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0817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из закона </a:t>
            </a:r>
            <a:r>
              <a:rPr lang="ru-RU" dirty="0" smtClean="0"/>
              <a:t>152-ФЗ</a:t>
            </a:r>
            <a:br>
              <a:rPr lang="ru-RU" dirty="0" smtClean="0"/>
            </a:br>
            <a:r>
              <a:rPr lang="ru-RU" dirty="0"/>
              <a:t> «О персональных данных»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b="1" u="sng" dirty="0"/>
              <a:t>Обработка персональных данных</a:t>
            </a:r>
            <a:r>
              <a:rPr lang="ru-RU" dirty="0"/>
              <a:t> — любое действие (операция) или совокупность действий (операций), совершаемых с использованием средств автоматизации или без использования таких средств с персональными данными, включая сбор, запись, систематизацию, накопление, хранение, уточнение (обновление, изменение), извлечение, использование, передачу (распространение, предоставление, доступ), обезличивание, блокирование, удаление, уничтожение персональных 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343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делать с </a:t>
            </a:r>
            <a:r>
              <a:rPr lang="ru-RU" b="1" dirty="0" smtClean="0"/>
              <a:t>сайтом?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ГЛАВНОЕ!!!</a:t>
            </a:r>
          </a:p>
          <a:p>
            <a:pPr marL="0" indent="0" algn="just">
              <a:buNone/>
            </a:pPr>
            <a:r>
              <a:rPr lang="ru-RU" sz="2800" dirty="0"/>
              <a:t>Вам нужно сделать так, чтобы сайт соответствовал требованиям 152-ФЗ. Эти требования применимы для всех — физических лиц и компаний</a:t>
            </a:r>
            <a:r>
              <a:rPr lang="ru-RU" dirty="0"/>
              <a:t>. </a:t>
            </a:r>
            <a:endParaRPr lang="ru-RU" dirty="0" smtClean="0"/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Убедитесь, что </a:t>
            </a:r>
            <a:r>
              <a:rPr lang="ru-RU" sz="4400" b="1" dirty="0" smtClean="0">
                <a:solidFill>
                  <a:srgbClr val="FF0000"/>
                </a:solidFill>
              </a:rPr>
              <a:t>Вы выполнили следующие условия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16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400" b="1" dirty="0"/>
              <a:t>1</a:t>
            </a:r>
            <a:br>
              <a:rPr lang="ru-RU" sz="2400" b="1" dirty="0"/>
            </a:br>
            <a:r>
              <a:rPr lang="ru-RU" sz="2400" dirty="0"/>
              <a:t>Хостинг и база данных с персональными данными должна располагаться на территории России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FF0000"/>
                </a:solidFill>
              </a:rPr>
              <a:t>Об этом прямо говорят данные проверок </a:t>
            </a:r>
            <a:r>
              <a:rPr lang="ru-RU" sz="3600" b="1" dirty="0" err="1">
                <a:solidFill>
                  <a:srgbClr val="FF0000"/>
                </a:solidFill>
              </a:rPr>
              <a:t>Роскомнадзора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b="1" dirty="0">
                <a:solidFill>
                  <a:srgbClr val="FF0000"/>
                </a:solidFill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закона 242 - ФЗ, </a:t>
            </a:r>
            <a:r>
              <a:rPr lang="ru-RU" sz="3600" dirty="0" smtClean="0"/>
              <a:t>который </a:t>
            </a:r>
            <a:r>
              <a:rPr lang="ru-RU" sz="3600" dirty="0"/>
              <a:t>обязывает записывать, хранить, обновлять и извлекать персональные данные граждан РФ с использованием баз данных на территории </a:t>
            </a:r>
            <a:r>
              <a:rPr lang="ru-RU" sz="3600" dirty="0" smtClean="0"/>
              <a:t>России</a:t>
            </a:r>
          </a:p>
          <a:p>
            <a:pPr marL="0" indent="0" algn="ctr">
              <a:buNone/>
            </a:pPr>
            <a:r>
              <a:rPr lang="ru-RU" sz="2800" b="1" u="sng" dirty="0"/>
              <a:t>Если вы не понимаете, где хранить данные и что делать, обратитесь с запросом в </a:t>
            </a:r>
            <a:r>
              <a:rPr lang="ru-RU" sz="2800" b="1" u="sng" dirty="0" err="1"/>
              <a:t>Роскомнадзор</a:t>
            </a:r>
            <a:r>
              <a:rPr lang="ru-RU" sz="2800" b="1" u="sng" dirty="0"/>
              <a:t> или </a:t>
            </a:r>
            <a:r>
              <a:rPr lang="ru-RU" sz="2800" b="1" u="sng" dirty="0" err="1"/>
              <a:t>Минкомсвязи</a:t>
            </a:r>
            <a:r>
              <a:rPr lang="ru-RU" sz="2800" b="1" u="sng" dirty="0"/>
              <a:t>. И возможно у вашего хостинг-провайдера есть готовые решения на такой случай.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22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200" b="1" dirty="0"/>
              <a:t>2</a:t>
            </a:r>
            <a:br>
              <a:rPr lang="ru-RU" sz="2200" b="1" dirty="0"/>
            </a:br>
            <a:r>
              <a:rPr lang="ru-RU" sz="2200" dirty="0"/>
              <a:t>Под каждой формой сбора данных, включая сбор </a:t>
            </a:r>
            <a:r>
              <a:rPr lang="ru-RU" sz="2200" dirty="0" err="1"/>
              <a:t>email</a:t>
            </a:r>
            <a:r>
              <a:rPr lang="ru-RU" sz="2200" dirty="0"/>
              <a:t>, разместить текст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/>
              <a:t>«Нажимая </a:t>
            </a:r>
            <a:r>
              <a:rPr lang="ru-RU" sz="3200" b="1" dirty="0"/>
              <a:t>на кнопку, вы даете согласие на обработку своих персональных данных». </a:t>
            </a:r>
            <a:endParaRPr lang="ru-RU" sz="3200" b="1" dirty="0" smtClean="0"/>
          </a:p>
          <a:p>
            <a:pPr marL="0" indent="0" algn="just">
              <a:buNone/>
            </a:pPr>
            <a:r>
              <a:rPr lang="ru-RU" sz="3200" dirty="0"/>
              <a:t>В тексте должна быть ссылка на документ — Пользовательское соглашение, договор или согласие на обработку персональных данных. Текст самого документа можно разместить на отдельной странице.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019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Какая информация должна быть в соглашении об обработке персональных данных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 fontAlgn="base">
              <a:buNone/>
            </a:pPr>
            <a:r>
              <a:rPr lang="ru-RU" sz="3400" b="1" dirty="0"/>
              <a:t>Согласно ч.4 ст. 9 закона 152-ФЗ «О персональных данных» в соглашении обязательно должна быть следующая информация:</a:t>
            </a:r>
            <a:r>
              <a:rPr lang="ru-RU" sz="3400" b="1" dirty="0"/>
              <a:t/>
            </a:r>
            <a:br>
              <a:rPr lang="ru-RU" sz="3400" b="1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just" fontAlgn="base"/>
            <a:r>
              <a:rPr lang="ru-RU" sz="6400" dirty="0" smtClean="0"/>
              <a:t>наименование </a:t>
            </a:r>
            <a:r>
              <a:rPr lang="ru-RU" sz="6400" dirty="0"/>
              <a:t>или фамилия, имя, отчество и адрес оператора, получающего согласие субъекта персональных данных</a:t>
            </a:r>
            <a:r>
              <a:rPr lang="ru-RU" sz="6400" dirty="0" smtClean="0"/>
              <a:t>;</a:t>
            </a:r>
            <a:endParaRPr lang="ru-RU" sz="6400" dirty="0"/>
          </a:p>
          <a:p>
            <a:pPr fontAlgn="base"/>
            <a:r>
              <a:rPr lang="ru-RU" sz="6400" dirty="0"/>
              <a:t>цель обработки персональных данных</a:t>
            </a:r>
            <a:r>
              <a:rPr lang="ru-RU" sz="6400" dirty="0" smtClean="0"/>
              <a:t>;</a:t>
            </a:r>
            <a:endParaRPr lang="ru-RU" sz="6400" dirty="0"/>
          </a:p>
          <a:p>
            <a:pPr fontAlgn="base"/>
            <a:r>
              <a:rPr lang="ru-RU" sz="6400" dirty="0"/>
              <a:t>перечень персональных данных, на обработку которых дается согласие субъекта персональных данных</a:t>
            </a:r>
            <a:r>
              <a:rPr lang="ru-RU" sz="6400" dirty="0" smtClean="0"/>
              <a:t>;</a:t>
            </a:r>
            <a:endParaRPr lang="ru-RU" sz="6400" dirty="0"/>
          </a:p>
          <a:p>
            <a:pPr fontAlgn="base"/>
            <a:r>
              <a:rPr lang="ru-RU" sz="6400" dirty="0"/>
              <a:t>наименование или фамилия, имя, отчество и адрес лица, осуществляющего обработку персональных данных по поручению оператора, если обработка будет поручена такому лицу</a:t>
            </a:r>
            <a:r>
              <a:rPr lang="ru-RU" sz="6400" dirty="0" smtClean="0"/>
              <a:t>;</a:t>
            </a:r>
          </a:p>
          <a:p>
            <a:pPr fontAlgn="base"/>
            <a:r>
              <a:rPr lang="ru-RU" sz="6400" dirty="0" smtClean="0"/>
              <a:t>перечень </a:t>
            </a:r>
            <a:r>
              <a:rPr lang="ru-RU" sz="6400" dirty="0"/>
              <a:t>действий с персональными данными, на совершение которых дается согласие, общее описание используемых оператором способов обработки персональных данных</a:t>
            </a:r>
            <a:r>
              <a:rPr lang="ru-RU" sz="6400" dirty="0" smtClean="0"/>
              <a:t>;</a:t>
            </a:r>
          </a:p>
          <a:p>
            <a:pPr fontAlgn="base"/>
            <a:r>
              <a:rPr lang="ru-RU" sz="6400" dirty="0" smtClean="0"/>
              <a:t>срок</a:t>
            </a:r>
            <a:r>
              <a:rPr lang="ru-RU" sz="6400" dirty="0"/>
              <a:t>, в течение которого действует согласие субъекта персональных данных, а также способ его отзыва, если иное не установлено федеральным законом;</a:t>
            </a:r>
            <a:br>
              <a:rPr lang="ru-RU" sz="6400" dirty="0"/>
            </a:br>
            <a:endParaRPr lang="ru-RU" sz="6400" dirty="0"/>
          </a:p>
          <a:p>
            <a:pPr marL="0" indent="0" algn="ctr">
              <a:buNone/>
            </a:pPr>
            <a:r>
              <a:rPr lang="ru-RU" sz="8000" dirty="0">
                <a:solidFill>
                  <a:srgbClr val="FF0000"/>
                </a:solidFill>
              </a:rPr>
              <a:t>Также нужно указать информацию о том, как физическое лицо может отозвать свое согласие на обработку персональных данных (ч.2 ст. 9 152-ФЗ «О персональных данных»).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dirty="0"/>
              <a:t>3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dirty="0"/>
              <a:t>Разместить на сайте в общем доступе (например, в подвале сайта) ссылку на документ — политику организации в отношении обработки персональных данных на сайте.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ХОТИТЕ ОТЛИЧНУЮ ПОЛИТИКУ ОРГАНИЗАЦИИ В ОТНОШЕНИИ ОБРАБОТКИ ПРСОНАЛЬНЫХ ДАННЫХ?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b="1" dirty="0" smtClean="0"/>
              <a:t>ОТПРАВТЕ «ХОЧУ»</a:t>
            </a:r>
          </a:p>
          <a:p>
            <a:pPr marL="0" indent="0" algn="ctr">
              <a:buNone/>
            </a:pPr>
            <a:r>
              <a:rPr lang="ru-RU" sz="5400" b="1" dirty="0" smtClean="0"/>
              <a:t>НА КОРОТКИЙ </a:t>
            </a:r>
          </a:p>
          <a:p>
            <a:pPr marL="0" indent="0" algn="ctr">
              <a:buNone/>
            </a:pPr>
            <a:r>
              <a:rPr lang="ru-RU" sz="5400" b="1" dirty="0" smtClean="0"/>
              <a:t>НОМЕР 3896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ПОДАРОК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ВСЕМ КТО 72 ЧАСА ПОЛИТИКА В ПОДАРОК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 темы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b="1" dirty="0"/>
              <a:t>Почти все владельцы сайтов обрабатывают персональные данные — например, собирают почтовые адреса для рассылки</a:t>
            </a:r>
            <a:r>
              <a:rPr lang="ru-RU" sz="3200" b="1" dirty="0" smtClean="0"/>
              <a:t>.</a:t>
            </a:r>
          </a:p>
          <a:p>
            <a:pPr marL="0" indent="0" algn="just">
              <a:buNone/>
            </a:pPr>
            <a:endParaRPr lang="ru-RU" sz="3200" b="1" dirty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К ЧЕМУ ЭТО ПРИВЕЛО?</a:t>
            </a:r>
            <a:endParaRPr lang="ru-RU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106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b="1" dirty="0"/>
              <a:t>4</a:t>
            </a:r>
            <a:br>
              <a:rPr lang="ru-RU" sz="2000" b="1" dirty="0"/>
            </a:br>
            <a:r>
              <a:rPr lang="ru-RU" sz="2000" dirty="0"/>
              <a:t>Показывать всем новым пользователям сайта предупреждение с текстом о том, что вы собираете метаданные пользователя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Если пользователь</a:t>
            </a:r>
            <a:r>
              <a:rPr lang="ru-RU" sz="4400" dirty="0"/>
              <a:t> не хочет, чтобы эти его данные обрабатывались, то должен покинуть сайт.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058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700" b="1" dirty="0"/>
              <a:t>5</a:t>
            </a:r>
            <a:br>
              <a:rPr lang="ru-RU" sz="2700" b="1" dirty="0"/>
            </a:br>
            <a:r>
              <a:rPr lang="ru-RU" sz="2700" dirty="0"/>
              <a:t>Подать уведомление, чтобы внести организацию в реестр операторов персональных данных </a:t>
            </a:r>
            <a:r>
              <a:rPr lang="ru-RU" sz="2700" dirty="0" err="1"/>
              <a:t>Роскомнадзора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Уведомление можно подать на сайте </a:t>
            </a:r>
            <a:r>
              <a:rPr lang="ru-RU" sz="3600" b="1" dirty="0" err="1" smtClean="0"/>
              <a:t>Роскомнадзора</a:t>
            </a:r>
            <a:endParaRPr lang="ru-RU" sz="3600" b="1" dirty="0" smtClean="0"/>
          </a:p>
          <a:p>
            <a:pPr marL="0" indent="0" algn="ctr">
              <a:buNone/>
            </a:pPr>
            <a:endParaRPr lang="ru-RU" sz="3600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2996952"/>
            <a:ext cx="6152515" cy="34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Уведомление можно не подавать, если 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76800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600" dirty="0"/>
              <a:t>обрабатываете только данные работников и только для исполнения требований трудового законодательства (без передачи данных в банки, например, оформления зарплатного проекта</a:t>
            </a:r>
            <a:r>
              <a:rPr lang="ru-RU" sz="2600" dirty="0" smtClean="0"/>
              <a:t>)</a:t>
            </a:r>
            <a:endParaRPr lang="ru-RU" sz="2600" dirty="0"/>
          </a:p>
          <a:p>
            <a:pPr algn="just" fontAlgn="base"/>
            <a:r>
              <a:rPr lang="ru-RU" sz="2600" dirty="0"/>
              <a:t>обрабатываете данные, заключая договор с каждым клиентом и работником, и не передаете данные </a:t>
            </a:r>
            <a:r>
              <a:rPr lang="ru-RU" sz="2600" dirty="0" smtClean="0"/>
              <a:t>третьим лицам</a:t>
            </a:r>
            <a:endParaRPr lang="ru-RU" sz="2600" dirty="0"/>
          </a:p>
          <a:p>
            <a:pPr algn="just" fontAlgn="base"/>
            <a:r>
              <a:rPr lang="ru-RU" sz="2600" dirty="0"/>
              <a:t>обрабатываете персональные данные только на бумажных носителях.</a:t>
            </a:r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1700" dirty="0">
                <a:solidFill>
                  <a:srgbClr val="FF0000"/>
                </a:solidFill>
              </a:rPr>
              <a:t>Другие исключения, когда уведомление в </a:t>
            </a:r>
            <a:r>
              <a:rPr lang="ru-RU" sz="1700" dirty="0" err="1">
                <a:solidFill>
                  <a:srgbClr val="FF0000"/>
                </a:solidFill>
              </a:rPr>
              <a:t>Роскомнадзор</a:t>
            </a:r>
            <a:r>
              <a:rPr lang="ru-RU" sz="1700" dirty="0">
                <a:solidFill>
                  <a:srgbClr val="FF0000"/>
                </a:solidFill>
              </a:rPr>
              <a:t> можно не подавать, </a:t>
            </a:r>
            <a:r>
              <a:rPr lang="ru-RU" sz="1700" dirty="0" smtClean="0">
                <a:solidFill>
                  <a:srgbClr val="FF0000"/>
                </a:solidFill>
              </a:rPr>
              <a:t>описаны в </a:t>
            </a:r>
          </a:p>
          <a:p>
            <a:pPr marL="0" indent="0" algn="ctr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( п.2 статьи </a:t>
            </a:r>
            <a:r>
              <a:rPr lang="ru-RU" sz="1700" dirty="0">
                <a:solidFill>
                  <a:srgbClr val="FF0000"/>
                </a:solidFill>
              </a:rPr>
              <a:t>22 </a:t>
            </a:r>
            <a:r>
              <a:rPr lang="ru-RU" sz="1700" dirty="0" smtClean="0">
                <a:solidFill>
                  <a:srgbClr val="FF0000"/>
                </a:solidFill>
              </a:rPr>
              <a:t>закона 152-ФЗ)</a:t>
            </a:r>
          </a:p>
          <a:p>
            <a:pPr marL="0" indent="0" algn="just" fontAlgn="base">
              <a:buNone/>
            </a:pPr>
            <a:r>
              <a:rPr lang="ru-RU" sz="1800" dirty="0"/>
              <a:t>Подтверждать статус оператора в </a:t>
            </a:r>
            <a:r>
              <a:rPr lang="ru-RU" sz="1800" dirty="0" err="1"/>
              <a:t>Роскомнадзоре</a:t>
            </a:r>
            <a:r>
              <a:rPr lang="ru-RU" sz="1800" dirty="0"/>
              <a:t> не нужно. Вы или ваша компания итак уже является оператором, если имеет доступ к персональным данным.</a:t>
            </a:r>
          </a:p>
          <a:p>
            <a:pPr marL="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еще нужно сделать, если вы — </a:t>
            </a:r>
            <a:r>
              <a:rPr lang="ru-RU" b="1" dirty="0" err="1"/>
              <a:t>юрлицо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 fontAlgn="base">
              <a:buNone/>
            </a:pPr>
            <a:r>
              <a:rPr lang="ru-RU" sz="8000" b="1" dirty="0" smtClean="0"/>
              <a:t>1) </a:t>
            </a:r>
            <a:r>
              <a:rPr lang="ru-RU" sz="8000" dirty="0" smtClean="0"/>
              <a:t>Назначить </a:t>
            </a:r>
            <a:r>
              <a:rPr lang="ru-RU" sz="8000" dirty="0"/>
              <a:t>ответственных лиц и разработать пакет внутренних документов, регламентирующих процессы обработки и защиты персональных данных.</a:t>
            </a:r>
          </a:p>
          <a:p>
            <a:r>
              <a:rPr lang="ru-RU" sz="3200" dirty="0"/>
              <a:t>1. Приказ о назначении комиссии по приведению в соответствие с требованиями законодательства в области персональных данных </a:t>
            </a:r>
            <a:endParaRPr lang="ru-RU" sz="3200" dirty="0" smtClean="0"/>
          </a:p>
          <a:p>
            <a:r>
              <a:rPr lang="ru-RU" sz="3100" dirty="0" smtClean="0"/>
              <a:t>2</a:t>
            </a:r>
            <a:r>
              <a:rPr lang="ru-RU" sz="3100" dirty="0"/>
              <a:t>. Положение о комиссии по приведению в соответствие с требованиями законодательства в области персональных данных </a:t>
            </a:r>
            <a:endParaRPr lang="ru-RU" sz="3100" dirty="0" smtClean="0"/>
          </a:p>
          <a:p>
            <a:r>
              <a:rPr lang="ru-RU" sz="3100" dirty="0" smtClean="0"/>
              <a:t>3</a:t>
            </a:r>
            <a:r>
              <a:rPr lang="ru-RU" sz="3100" dirty="0"/>
              <a:t>. План мероприятий по приведению в соответствие с требованиями законодательства в области персональных данных </a:t>
            </a:r>
            <a:endParaRPr lang="ru-RU" sz="3100" dirty="0" smtClean="0"/>
          </a:p>
          <a:p>
            <a:r>
              <a:rPr lang="ru-RU" sz="3100" dirty="0" smtClean="0"/>
              <a:t>4</a:t>
            </a:r>
            <a:r>
              <a:rPr lang="ru-RU" sz="3100" dirty="0"/>
              <a:t>. Перечень должностей и третьих лиц, допущенных к обработке персональных данных </a:t>
            </a:r>
            <a:endParaRPr lang="ru-RU" sz="3100" dirty="0" smtClean="0"/>
          </a:p>
          <a:p>
            <a:r>
              <a:rPr lang="ru-RU" sz="3100" dirty="0" smtClean="0"/>
              <a:t>5</a:t>
            </a:r>
            <a:r>
              <a:rPr lang="ru-RU" sz="3100" dirty="0"/>
              <a:t>. Форма Обязательства о неразглашении персональных данных 6. Форма Соглашения об обеспечении безопасности персональных данных, переданных на обработку </a:t>
            </a:r>
            <a:endParaRPr lang="ru-RU" sz="3100" dirty="0" smtClean="0"/>
          </a:p>
          <a:p>
            <a:r>
              <a:rPr lang="ru-RU" sz="3100" dirty="0" smtClean="0"/>
              <a:t>7</a:t>
            </a:r>
            <a:r>
              <a:rPr lang="ru-RU" sz="3100" dirty="0"/>
              <a:t>. Перечень обрабатываемых персональных </a:t>
            </a:r>
            <a:r>
              <a:rPr lang="ru-RU" sz="3100" dirty="0" smtClean="0"/>
              <a:t>данных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8. Форма Согласия на обработку персональных </a:t>
            </a:r>
            <a:r>
              <a:rPr lang="ru-RU" sz="3100" dirty="0" smtClean="0"/>
              <a:t>данных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9. Перечень помещений для обработки персональных данных </a:t>
            </a:r>
            <a:endParaRPr lang="ru-RU" sz="3100" dirty="0" smtClean="0"/>
          </a:p>
          <a:p>
            <a:r>
              <a:rPr lang="ru-RU" sz="3100" dirty="0" smtClean="0"/>
              <a:t>10</a:t>
            </a:r>
            <a:r>
              <a:rPr lang="ru-RU" sz="3100" dirty="0"/>
              <a:t>. Перечень информационных систем персональных </a:t>
            </a:r>
            <a:r>
              <a:rPr lang="ru-RU" sz="3100" dirty="0" smtClean="0"/>
              <a:t>данных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11. Перечень применяемых средств защиты информации </a:t>
            </a:r>
            <a:endParaRPr lang="ru-RU" sz="3100" dirty="0" smtClean="0"/>
          </a:p>
          <a:p>
            <a:r>
              <a:rPr lang="ru-RU" sz="3100" dirty="0" smtClean="0"/>
              <a:t>12</a:t>
            </a:r>
            <a:r>
              <a:rPr lang="ru-RU" sz="3100" dirty="0"/>
              <a:t>. Технический паспорт информационных систем персональных данных </a:t>
            </a:r>
            <a:endParaRPr lang="ru-RU" sz="3100" dirty="0" smtClean="0"/>
          </a:p>
          <a:p>
            <a:r>
              <a:rPr lang="ru-RU" sz="3100" dirty="0" smtClean="0"/>
              <a:t>13</a:t>
            </a:r>
            <a:r>
              <a:rPr lang="ru-RU" sz="3100" dirty="0"/>
              <a:t>. Приказ о назначении лиц, ответственных за обработку и защиту персональных данных </a:t>
            </a:r>
            <a:endParaRPr lang="ru-RU" sz="3100" dirty="0" smtClean="0"/>
          </a:p>
          <a:p>
            <a:r>
              <a:rPr lang="ru-RU" sz="3100" dirty="0" smtClean="0"/>
              <a:t>14</a:t>
            </a:r>
            <a:r>
              <a:rPr lang="ru-RU" sz="3100" dirty="0"/>
              <a:t>. Инструкция администратора информационной безопасности </a:t>
            </a:r>
            <a:endParaRPr lang="ru-RU" sz="3100" dirty="0" smtClean="0"/>
          </a:p>
          <a:p>
            <a:r>
              <a:rPr lang="ru-RU" sz="3100" dirty="0" smtClean="0"/>
              <a:t>15</a:t>
            </a:r>
            <a:r>
              <a:rPr lang="ru-RU" sz="3100" dirty="0"/>
              <a:t>. Инструкция ответственного за обработку персональных данных </a:t>
            </a:r>
            <a:endParaRPr lang="ru-RU" sz="3100" dirty="0" smtClean="0"/>
          </a:p>
          <a:p>
            <a:r>
              <a:rPr lang="ru-RU" sz="3100" dirty="0" smtClean="0"/>
              <a:t>16</a:t>
            </a:r>
            <a:r>
              <a:rPr lang="ru-RU" sz="3100" dirty="0"/>
              <a:t>. Положение по обработке персональных данных (внутренний документ) </a:t>
            </a:r>
            <a:endParaRPr lang="ru-RU" sz="3100" dirty="0" smtClean="0"/>
          </a:p>
          <a:p>
            <a:r>
              <a:rPr lang="ru-RU" sz="3100" dirty="0" smtClean="0"/>
              <a:t>17</a:t>
            </a:r>
            <a:r>
              <a:rPr lang="ru-RU" sz="3100" dirty="0"/>
              <a:t>. Политика компании в отношении обработки персональных данных (для публичного доступа) </a:t>
            </a:r>
            <a:endParaRPr lang="ru-RU" sz="3100" dirty="0" smtClean="0"/>
          </a:p>
          <a:p>
            <a:r>
              <a:rPr lang="ru-RU" sz="3100" dirty="0" smtClean="0"/>
              <a:t>18</a:t>
            </a:r>
            <a:r>
              <a:rPr lang="ru-RU" sz="3100" dirty="0"/>
              <a:t>. Положение об обеспечении безопасности персональных данных </a:t>
            </a:r>
            <a:endParaRPr lang="ru-RU" sz="3100" dirty="0" smtClean="0"/>
          </a:p>
          <a:p>
            <a:r>
              <a:rPr lang="ru-RU" sz="3100" dirty="0" smtClean="0"/>
              <a:t>19</a:t>
            </a:r>
            <a:r>
              <a:rPr lang="ru-RU" sz="3100" dirty="0"/>
              <a:t>. Уведомление об обработке персональных </a:t>
            </a:r>
            <a:r>
              <a:rPr lang="ru-RU" sz="3100" dirty="0" smtClean="0"/>
              <a:t>данных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20. Регламент по определению уровней защищенности персональных данных в информационных </a:t>
            </a:r>
            <a:r>
              <a:rPr lang="ru-RU" sz="3100" dirty="0" smtClean="0"/>
              <a:t>системах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21. Модель угроз безопасности персональных данных при их обработке в информационных системах персональных </a:t>
            </a:r>
            <a:r>
              <a:rPr lang="ru-RU" sz="3100" dirty="0" smtClean="0"/>
              <a:t>данных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22. Протокол определения ущерба </a:t>
            </a:r>
            <a:endParaRPr lang="ru-RU" sz="3100" dirty="0" smtClean="0"/>
          </a:p>
          <a:p>
            <a:r>
              <a:rPr lang="ru-RU" sz="3100" dirty="0" smtClean="0"/>
              <a:t>23</a:t>
            </a:r>
            <a:r>
              <a:rPr lang="ru-RU" sz="3100" dirty="0"/>
              <a:t>. Акты определения уровней защищенности персональных данных </a:t>
            </a:r>
            <a:endParaRPr lang="ru-RU" sz="3100" dirty="0" smtClean="0"/>
          </a:p>
          <a:p>
            <a:r>
              <a:rPr lang="ru-RU" sz="3100" dirty="0" smtClean="0"/>
              <a:t>24</a:t>
            </a:r>
            <a:r>
              <a:rPr lang="ru-RU" sz="3100" dirty="0"/>
              <a:t>. Техническое задание на систему защиты персональных данных </a:t>
            </a:r>
            <a:endParaRPr lang="ru-RU" sz="3100" dirty="0" smtClean="0"/>
          </a:p>
          <a:p>
            <a:r>
              <a:rPr lang="ru-RU" sz="3100" dirty="0" smtClean="0"/>
              <a:t>25</a:t>
            </a:r>
            <a:r>
              <a:rPr lang="ru-RU" sz="3100" dirty="0"/>
              <a:t>. Приказ об утверждении Инструкции пользователя информационных систем персональных данных </a:t>
            </a:r>
            <a:endParaRPr lang="ru-RU" sz="3100" dirty="0" smtClean="0"/>
          </a:p>
          <a:p>
            <a:r>
              <a:rPr lang="ru-RU" sz="3100" dirty="0" smtClean="0"/>
              <a:t>26</a:t>
            </a:r>
            <a:r>
              <a:rPr lang="ru-RU" sz="3100" dirty="0"/>
              <a:t>. Инструкция пользователя информационных систем персональных данных </a:t>
            </a:r>
            <a:endParaRPr lang="ru-RU" sz="3100" dirty="0" smtClean="0"/>
          </a:p>
          <a:p>
            <a:r>
              <a:rPr lang="ru-RU" sz="3100" dirty="0" smtClean="0"/>
              <a:t>27</a:t>
            </a:r>
            <a:r>
              <a:rPr lang="ru-RU" sz="3100" dirty="0"/>
              <a:t>. Регламент по учёту, хранению и уничтожению носителей персональных данных </a:t>
            </a:r>
            <a:endParaRPr lang="ru-RU" sz="3100" dirty="0" smtClean="0"/>
          </a:p>
          <a:p>
            <a:r>
              <a:rPr lang="ru-RU" sz="3100" dirty="0" smtClean="0"/>
              <a:t>28</a:t>
            </a:r>
            <a:r>
              <a:rPr lang="ru-RU" sz="3100" dirty="0"/>
              <a:t>. Регламент по допуску сотрудников и третьих лиц к обработке персональных данных </a:t>
            </a:r>
            <a:endParaRPr lang="ru-RU" sz="3100" dirty="0" smtClean="0"/>
          </a:p>
          <a:p>
            <a:r>
              <a:rPr lang="ru-RU" sz="3100" dirty="0" smtClean="0"/>
              <a:t>29</a:t>
            </a:r>
            <a:r>
              <a:rPr lang="ru-RU" sz="3100" dirty="0"/>
              <a:t>. Регламент по реагированию на запросы субъектов персональных данных </a:t>
            </a:r>
            <a:endParaRPr lang="ru-RU" sz="3100" dirty="0" smtClean="0"/>
          </a:p>
          <a:p>
            <a:r>
              <a:rPr lang="ru-RU" sz="3100" dirty="0" smtClean="0"/>
              <a:t>30</a:t>
            </a:r>
            <a:r>
              <a:rPr lang="ru-RU" sz="3100" dirty="0"/>
              <a:t>. Регламент по взаимодействию с органами государственной власти в области персональных данных </a:t>
            </a:r>
            <a:endParaRPr lang="ru-RU" sz="3100" dirty="0" smtClean="0"/>
          </a:p>
          <a:p>
            <a:r>
              <a:rPr lang="ru-RU" sz="3100" dirty="0" smtClean="0"/>
              <a:t>31</a:t>
            </a:r>
            <a:r>
              <a:rPr lang="ru-RU" sz="3100" dirty="0"/>
              <a:t>. Регламент по резервному копированию персональных данных </a:t>
            </a:r>
            <a:endParaRPr lang="ru-RU" sz="3100" dirty="0" smtClean="0"/>
          </a:p>
          <a:p>
            <a:r>
              <a:rPr lang="ru-RU" sz="3100" dirty="0" smtClean="0"/>
              <a:t>32</a:t>
            </a:r>
            <a:r>
              <a:rPr lang="ru-RU" sz="3100" dirty="0"/>
              <a:t>. Регламент по проведению контрольных мероприятий и реагированию на инциденты информационной безопасности </a:t>
            </a:r>
            <a:endParaRPr lang="ru-RU" sz="3100" dirty="0" smtClean="0"/>
          </a:p>
          <a:p>
            <a:r>
              <a:rPr lang="ru-RU" sz="3100" dirty="0" smtClean="0"/>
              <a:t>33</a:t>
            </a:r>
            <a:r>
              <a:rPr lang="ru-RU" sz="3100" dirty="0"/>
              <a:t>. Регламент по обезличиванию персональных данных </a:t>
            </a:r>
            <a:endParaRPr lang="ru-RU" sz="3100" dirty="0" smtClean="0"/>
          </a:p>
          <a:p>
            <a:r>
              <a:rPr lang="ru-RU" sz="3100" dirty="0" smtClean="0"/>
              <a:t>34</a:t>
            </a:r>
            <a:r>
              <a:rPr lang="ru-RU" sz="3100" dirty="0"/>
              <a:t>. Регламент по трансграничной передаче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8247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b="1" dirty="0"/>
              <a:t>2</a:t>
            </a:r>
            <a:br>
              <a:rPr lang="ru-RU" sz="2000" b="1" dirty="0"/>
            </a:br>
            <a:r>
              <a:rPr lang="ru-RU" sz="2000" dirty="0"/>
              <a:t>Правильно отрегулировать взаимодействие с физическими лицами, государственными органами и контрагентами. Это значит, вам нужно: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ru-RU" sz="2600" dirty="0"/>
              <a:t>Подписать с сотрудниками обязательства о неразглашении персональных данных, согласие на обработку персональных данных и под роспись ознакомить их с внутренними документами по персональным данным.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  <a:p>
            <a:pPr algn="just" fontAlgn="base"/>
            <a:r>
              <a:rPr lang="ru-RU" sz="2600" dirty="0"/>
              <a:t>Со всеми другими физическими лицами подписывать согласие на обработку персональных данных или добавлять пункты об обработке персональных данных в договоры, которые вы заключаете.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  <a:p>
            <a:pPr algn="just" fontAlgn="base"/>
            <a:r>
              <a:rPr lang="ru-RU" sz="2600" dirty="0"/>
              <a:t>Заключать поручения на обработку персональных данных, если вы передаете кому-то данные физических лиц (например, рекламным агентствам).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  <a:p>
            <a:pPr algn="just" fontAlgn="base"/>
            <a:r>
              <a:rPr lang="ru-RU" sz="2600" dirty="0"/>
              <a:t>Отвечать на запросы физических лиц по поводу обработки их персональных данных — не игнорировать, как часто делают.</a:t>
            </a:r>
            <a:br>
              <a:rPr lang="ru-RU" sz="2600" dirty="0"/>
            </a:b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8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000" b="1" dirty="0"/>
              <a:t>3</a:t>
            </a:r>
            <a:br>
              <a:rPr lang="ru-RU" sz="2000" b="1" dirty="0"/>
            </a:br>
            <a:r>
              <a:rPr lang="ru-RU" sz="2000" dirty="0"/>
              <a:t>Защитить персональные данные техническими и организационными мерами — антивирусными системами, средствами межсетевого экранирования, разграничить права доступа.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800" dirty="0"/>
              <a:t>Все это прописано в приказе </a:t>
            </a:r>
            <a:r>
              <a:rPr lang="ru-RU" sz="4800" dirty="0">
                <a:hlinkClick r:id="rId2"/>
              </a:rPr>
              <a:t>ФСТЭК № 21</a:t>
            </a:r>
            <a:r>
              <a:rPr lang="ru-RU" sz="48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7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1 июля 2017 года </a:t>
            </a:r>
            <a:r>
              <a:rPr lang="ru-RU" sz="2400" dirty="0" smtClean="0"/>
              <a:t>вступили </a:t>
            </a:r>
            <a:r>
              <a:rPr lang="ru-RU" sz="2400" dirty="0"/>
              <a:t>в силу </a:t>
            </a:r>
            <a:r>
              <a:rPr lang="ru-RU" sz="2400" dirty="0" smtClean="0"/>
              <a:t>изменения</a:t>
            </a:r>
            <a:r>
              <a:rPr lang="ru-RU" sz="2400" dirty="0"/>
              <a:t> в законе о персональных данных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ЗАКОНОДАТЕЛЬ УЖЕСТОЧИЛ ТРЕБОВАНИЯ!!!</a:t>
            </a:r>
          </a:p>
          <a:p>
            <a:pPr marL="0" indent="0">
              <a:buNone/>
            </a:pPr>
            <a:r>
              <a:rPr lang="ru-RU" sz="4800" b="1" dirty="0" smtClean="0"/>
              <a:t>В</a:t>
            </a:r>
            <a:r>
              <a:rPr lang="ru-RU" sz="4800" b="1" dirty="0"/>
              <a:t> разы </a:t>
            </a:r>
            <a:r>
              <a:rPr lang="ru-RU" sz="4800" b="1" dirty="0" smtClean="0"/>
              <a:t>выросли штрафы</a:t>
            </a:r>
          </a:p>
          <a:p>
            <a:pPr marL="0" indent="0" algn="just">
              <a:buNone/>
            </a:pPr>
            <a:r>
              <a:rPr lang="ru-RU" sz="4800" i="1" u="sng" dirty="0" smtClean="0"/>
              <a:t>Их</a:t>
            </a:r>
            <a:r>
              <a:rPr lang="ru-RU" sz="4800" i="1" u="sng" dirty="0"/>
              <a:t> </a:t>
            </a:r>
            <a:r>
              <a:rPr lang="ru-RU" sz="4800" i="1" u="sng" dirty="0" smtClean="0"/>
              <a:t>стало </a:t>
            </a:r>
            <a:r>
              <a:rPr lang="ru-RU" sz="4800" i="1" u="sng" dirty="0"/>
              <a:t>семь и общий штраф может составить до 295 000 рублей.</a:t>
            </a:r>
            <a:endParaRPr lang="ru-RU" sz="48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4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Кого будут штрафовать?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Операторов персональных данных. </a:t>
            </a:r>
            <a:endParaRPr lang="ru-RU" sz="3200" b="1" dirty="0" smtClean="0"/>
          </a:p>
          <a:p>
            <a:pPr marL="0" indent="0" algn="just">
              <a:buNone/>
            </a:pPr>
            <a:r>
              <a:rPr lang="ru-RU" b="1" u="sng" dirty="0" smtClean="0"/>
              <a:t>Оператор</a:t>
            </a:r>
            <a:r>
              <a:rPr lang="ru-RU" dirty="0"/>
              <a:t> — любая организация, ИП и физическое лицо, которые обрабатывают персональные данные, например, </a:t>
            </a:r>
            <a:r>
              <a:rPr lang="ru-RU" dirty="0" smtClean="0"/>
              <a:t>собирает </a:t>
            </a:r>
            <a:r>
              <a:rPr lang="ru-RU" dirty="0"/>
              <a:t>электронные адреса для рассылки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b="1" dirty="0" smtClean="0"/>
              <a:t>А кто же такой оператор персональных данных по </a:t>
            </a:r>
            <a:r>
              <a:rPr lang="ru-RU" sz="4400" b="1" dirty="0" smtClean="0">
                <a:solidFill>
                  <a:srgbClr val="FF0000"/>
                </a:solidFill>
              </a:rPr>
              <a:t>ЗАКОНУ???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3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из закона </a:t>
            </a:r>
            <a:r>
              <a:rPr lang="ru-RU" dirty="0" smtClean="0"/>
              <a:t>152 – ФЗ</a:t>
            </a:r>
            <a:br>
              <a:rPr lang="ru-RU" dirty="0" smtClean="0"/>
            </a:br>
            <a:r>
              <a:rPr lang="ru-RU" dirty="0"/>
              <a:t> «О персональных данных»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b="1" u="sng" dirty="0"/>
              <a:t>Оператор персональных данных</a:t>
            </a:r>
            <a:r>
              <a:rPr lang="ru-RU" dirty="0"/>
              <a:t> — государственный орган, муниципальный орган, юридическое или физическое лицо, самостоятельно или совместно с другими лицами организующие и (или) осуществляющие обработку персональных данных, а также определяющие цели обработки персональных данных, состав персональных данных, подлежащих обработке, действия (операции), совершаемые с персональными данными.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40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такое персональные данные?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u="sng" dirty="0"/>
              <a:t>Любые данные о человеке, по которым его можно опознать.</a:t>
            </a:r>
            <a:r>
              <a:rPr lang="ru-RU" sz="3200" dirty="0"/>
              <a:t>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!!!Точного </a:t>
            </a:r>
            <a:r>
              <a:rPr lang="ru-RU" sz="3600" dirty="0">
                <a:solidFill>
                  <a:srgbClr val="FF0000"/>
                </a:solidFill>
              </a:rPr>
              <a:t>перечисления в законе нет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sz="3600" b="1" dirty="0" smtClean="0"/>
              <a:t>НО</a:t>
            </a:r>
            <a:r>
              <a:rPr lang="ru-RU" sz="3600" dirty="0" smtClean="0"/>
              <a:t>, </a:t>
            </a:r>
            <a:r>
              <a:rPr lang="ru-RU" sz="3600" dirty="0"/>
              <a:t>например, если логин пользователя нам ни о чем не говорит, то электронная почта — это уже персональные данные.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4166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из закона </a:t>
            </a:r>
            <a:r>
              <a:rPr lang="ru-RU" dirty="0" smtClean="0"/>
              <a:t>152-ФЗ</a:t>
            </a:r>
            <a:br>
              <a:rPr lang="ru-RU" dirty="0" smtClean="0"/>
            </a:br>
            <a:r>
              <a:rPr lang="ru-RU" dirty="0"/>
              <a:t> «О персональных данных»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u="sng" dirty="0"/>
              <a:t>Персональные данные</a:t>
            </a:r>
            <a:r>
              <a:rPr lang="ru-RU" sz="3600" dirty="0"/>
              <a:t> — любая информация, относящаяся к прямо или косвенно определенному или определяемому физическому лицу (субъекту персональных данных).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2584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Часто используемые персональные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Неважно, используете ли вы эту информацию по отдельности или в сочетании — если вы как-то получаете ее от пользователей, </a:t>
            </a:r>
            <a:endParaRPr lang="ru-RU" dirty="0" smtClean="0"/>
          </a:p>
          <a:p>
            <a:pPr marL="0" indent="0" algn="ctr">
              <a:buNone/>
            </a:pPr>
            <a:r>
              <a:rPr lang="ru-RU" sz="4400" b="1" dirty="0" smtClean="0"/>
              <a:t>ВЫ</a:t>
            </a:r>
            <a:r>
              <a:rPr lang="ru-RU" sz="4400" dirty="0"/>
              <a:t> — оператор персональных </a:t>
            </a:r>
            <a:r>
              <a:rPr lang="ru-RU" sz="4400" dirty="0" smtClean="0"/>
              <a:t>данных.</a:t>
            </a:r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300" b="1" dirty="0" smtClean="0">
                <a:solidFill>
                  <a:srgbClr val="FF0000"/>
                </a:solidFill>
              </a:rPr>
              <a:t>ЧТО ОТНЕСЕМ К ПЕРСОНАЛЬНЫМ ДАННЫМ???</a:t>
            </a:r>
            <a:endParaRPr lang="ru-RU" sz="4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ЧАСТО ИСПОЛЬЗУЕМЫЕ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/>
              <a:t>E-</a:t>
            </a:r>
            <a:r>
              <a:rPr lang="ru-RU" b="1" dirty="0" err="1" smtClean="0"/>
              <a:t>mail</a:t>
            </a:r>
            <a:endParaRPr lang="ru-RU" b="1" dirty="0"/>
          </a:p>
          <a:p>
            <a:pPr fontAlgn="base"/>
            <a:r>
              <a:rPr lang="ru-RU" b="1" dirty="0" smtClean="0"/>
              <a:t>Телефон</a:t>
            </a:r>
            <a:endParaRPr lang="ru-RU" b="1" dirty="0"/>
          </a:p>
          <a:p>
            <a:pPr fontAlgn="base"/>
            <a:r>
              <a:rPr lang="ru-RU" b="1" dirty="0"/>
              <a:t>Имя, фамилия, отчество (и по отдельности</a:t>
            </a:r>
            <a:r>
              <a:rPr lang="ru-RU" b="1" dirty="0" smtClean="0"/>
              <a:t>)</a:t>
            </a:r>
            <a:endParaRPr lang="ru-RU" b="1" dirty="0"/>
          </a:p>
          <a:p>
            <a:pPr fontAlgn="base"/>
            <a:r>
              <a:rPr lang="ru-RU" b="1" dirty="0" smtClean="0"/>
              <a:t>Адрес</a:t>
            </a:r>
            <a:endParaRPr lang="ru-RU" b="1" dirty="0"/>
          </a:p>
          <a:p>
            <a:pPr fontAlgn="base"/>
            <a:r>
              <a:rPr lang="ru-RU" b="1" dirty="0"/>
              <a:t>Дата </a:t>
            </a:r>
            <a:r>
              <a:rPr lang="ru-RU" b="1" dirty="0" smtClean="0"/>
              <a:t>рождения</a:t>
            </a:r>
            <a:endParaRPr lang="ru-RU" b="1" dirty="0"/>
          </a:p>
          <a:p>
            <a:pPr fontAlgn="base"/>
            <a:r>
              <a:rPr lang="ru-RU" b="1" dirty="0" smtClean="0"/>
              <a:t>Фотография</a:t>
            </a:r>
            <a:endParaRPr lang="ru-RU" b="1" dirty="0"/>
          </a:p>
          <a:p>
            <a:pPr fontAlgn="base"/>
            <a:r>
              <a:rPr lang="ru-RU" b="1" dirty="0"/>
              <a:t>Ссылка на персональный сайт и профиль в </a:t>
            </a:r>
            <a:r>
              <a:rPr lang="ru-RU" b="1" dirty="0" err="1"/>
              <a:t>соцсетях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55999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228</TotalTime>
  <Words>224</Words>
  <Application>Microsoft Office PowerPoint</Application>
  <PresentationFormat>Экран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Ясность</vt:lpstr>
      <vt:lpstr>Как избежать штрафа за работу с персональными данными на сайте учреждения.</vt:lpstr>
      <vt:lpstr>Актуальность темы</vt:lpstr>
      <vt:lpstr>1 июля 2017 года вступили в силу изменения в законе о персональных данных</vt:lpstr>
      <vt:lpstr>Кого будут штрафовать?</vt:lpstr>
      <vt:lpstr>Определение из закона 152 – ФЗ  «О персональных данных»</vt:lpstr>
      <vt:lpstr>Что такое персональные данные?</vt:lpstr>
      <vt:lpstr>Определение из закона 152-ФЗ  «О персональных данных»</vt:lpstr>
      <vt:lpstr>Часто используемые персональные данные</vt:lpstr>
      <vt:lpstr>ЧАСТО ИСПОЛЬЗУЕМЫЕ ДАННЫЕ</vt:lpstr>
      <vt:lpstr>Позиция суда и Роскомнадзора</vt:lpstr>
      <vt:lpstr>БУДТЕ ВНИМАТЕЛЬНЫ!!!</vt:lpstr>
      <vt:lpstr>ОЩИБОЧНОЕ СУЖДЕНИЕ</vt:lpstr>
      <vt:lpstr>Определение из закона 152-ФЗ  «О персональных данных»</vt:lpstr>
      <vt:lpstr>Что делать с сайтом?</vt:lpstr>
      <vt:lpstr>1 Хостинг и база данных с персональными данными должна располагаться на территории России </vt:lpstr>
      <vt:lpstr>2 Под каждой формой сбора данных, включая сбор email, разместить текст  </vt:lpstr>
      <vt:lpstr>Какая информация должна быть в соглашении об обработке персональных данных </vt:lpstr>
      <vt:lpstr>3 Разместить на сайте в общем доступе (например, в подвале сайта) ссылку на документ — политику организации в отношении обработки персональных данных на сайте. </vt:lpstr>
      <vt:lpstr>Презентация PowerPoint</vt:lpstr>
      <vt:lpstr>4 Показывать всем новым пользователям сайта предупреждение с текстом о том, что вы собираете метаданные пользователя </vt:lpstr>
      <vt:lpstr>5 Подать уведомление, чтобы внести организацию в реестр операторов персональных данных Роскомнадзора </vt:lpstr>
      <vt:lpstr>Уведомление можно не подавать, если вы:</vt:lpstr>
      <vt:lpstr>Что еще нужно сделать, если вы — юрлицо</vt:lpstr>
      <vt:lpstr>2 Правильно отрегулировать взаимодействие с физическими лицами, государственными органами и контрагентами. Это значит, вам нужно: </vt:lpstr>
      <vt:lpstr>3 Защитить персональные данные техническими и организационными мерами — антивирусными системами, средствами межсетевого экранирования, разграничить права доступа.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избежать штрафа за работу с персональными данными на сайте учреждения.</dc:title>
  <dc:creator>user</dc:creator>
  <cp:lastModifiedBy>user</cp:lastModifiedBy>
  <cp:revision>14</cp:revision>
  <dcterms:created xsi:type="dcterms:W3CDTF">2021-01-25T08:46:29Z</dcterms:created>
  <dcterms:modified xsi:type="dcterms:W3CDTF">2021-01-25T14:04:08Z</dcterms:modified>
</cp:coreProperties>
</file>